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1"/>
  </p:notesMasterIdLst>
  <p:sldIdLst>
    <p:sldId id="272" r:id="rId3"/>
    <p:sldId id="291" r:id="rId4"/>
    <p:sldId id="275" r:id="rId5"/>
    <p:sldId id="277" r:id="rId6"/>
    <p:sldId id="278" r:id="rId7"/>
    <p:sldId id="279" r:id="rId8"/>
    <p:sldId id="280" r:id="rId9"/>
    <p:sldId id="282" r:id="rId10"/>
    <p:sldId id="283" r:id="rId11"/>
    <p:sldId id="284" r:id="rId12"/>
    <p:sldId id="285" r:id="rId13"/>
    <p:sldId id="305" r:id="rId14"/>
    <p:sldId id="306" r:id="rId15"/>
    <p:sldId id="308" r:id="rId16"/>
    <p:sldId id="307" r:id="rId17"/>
    <p:sldId id="309" r:id="rId18"/>
    <p:sldId id="304" r:id="rId19"/>
    <p:sldId id="290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A85D9DB-0F55-47DF-8607-F2504A3B19F6}">
          <p14:sldIdLst>
            <p14:sldId id="272"/>
            <p14:sldId id="291"/>
            <p14:sldId id="275"/>
            <p14:sldId id="277"/>
            <p14:sldId id="278"/>
            <p14:sldId id="279"/>
            <p14:sldId id="280"/>
            <p14:sldId id="282"/>
            <p14:sldId id="283"/>
            <p14:sldId id="284"/>
            <p14:sldId id="285"/>
            <p14:sldId id="305"/>
            <p14:sldId id="306"/>
            <p14:sldId id="308"/>
            <p14:sldId id="307"/>
            <p14:sldId id="309"/>
            <p14:sldId id="304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D1A48B-2717-4B5C-81B4-A8EA680628D2}" v="2" dt="2023-06-01T14:37:55.3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30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陈实" userId="4583ffe2-5da7-45e3-8581-7f06dbfe0081" providerId="ADAL" clId="{61D1A48B-2717-4B5C-81B4-A8EA680628D2}"/>
    <pc:docChg chg="undo custSel modSld">
      <pc:chgData name="陈实" userId="4583ffe2-5da7-45e3-8581-7f06dbfe0081" providerId="ADAL" clId="{61D1A48B-2717-4B5C-81B4-A8EA680628D2}" dt="2023-06-01T14:37:55.323" v="3" actId="571"/>
      <pc:docMkLst>
        <pc:docMk/>
      </pc:docMkLst>
      <pc:sldChg chg="modSp mod">
        <pc:chgData name="陈实" userId="4583ffe2-5da7-45e3-8581-7f06dbfe0081" providerId="ADAL" clId="{61D1A48B-2717-4B5C-81B4-A8EA680628D2}" dt="2023-06-01T14:35:21.062" v="1" actId="1076"/>
        <pc:sldMkLst>
          <pc:docMk/>
          <pc:sldMk cId="0" sldId="278"/>
        </pc:sldMkLst>
        <pc:spChg chg="mod">
          <ac:chgData name="陈实" userId="4583ffe2-5da7-45e3-8581-7f06dbfe0081" providerId="ADAL" clId="{61D1A48B-2717-4B5C-81B4-A8EA680628D2}" dt="2023-06-01T14:35:21.062" v="1" actId="1076"/>
          <ac:spMkLst>
            <pc:docMk/>
            <pc:sldMk cId="0" sldId="278"/>
            <ac:spMk id="7" creationId="{76469B72-A594-6D23-4C63-74F68C388B87}"/>
          </ac:spMkLst>
        </pc:spChg>
      </pc:sldChg>
      <pc:sldChg chg="addSp modSp">
        <pc:chgData name="陈实" userId="4583ffe2-5da7-45e3-8581-7f06dbfe0081" providerId="ADAL" clId="{61D1A48B-2717-4B5C-81B4-A8EA680628D2}" dt="2023-06-01T14:37:55.323" v="3" actId="571"/>
        <pc:sldMkLst>
          <pc:docMk/>
          <pc:sldMk cId="0" sldId="279"/>
        </pc:sldMkLst>
        <pc:spChg chg="add mod">
          <ac:chgData name="陈实" userId="4583ffe2-5da7-45e3-8581-7f06dbfe0081" providerId="ADAL" clId="{61D1A48B-2717-4B5C-81B4-A8EA680628D2}" dt="2023-06-01T14:37:55.323" v="3" actId="571"/>
          <ac:spMkLst>
            <pc:docMk/>
            <pc:sldMk cId="0" sldId="279"/>
            <ac:spMk id="2" creationId="{35598737-5B5E-D9F7-CFF4-332A04C3631A}"/>
          </ac:spMkLst>
        </pc:spChg>
        <pc:spChg chg="add mod">
          <ac:chgData name="陈实" userId="4583ffe2-5da7-45e3-8581-7f06dbfe0081" providerId="ADAL" clId="{61D1A48B-2717-4B5C-81B4-A8EA680628D2}" dt="2023-06-01T14:37:55.323" v="3" actId="571"/>
          <ac:spMkLst>
            <pc:docMk/>
            <pc:sldMk cId="0" sldId="279"/>
            <ac:spMk id="3" creationId="{261DAE46-842D-ABE0-0613-BD9FD78230D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f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83350-A352-40D6-AD25-69E3F8963A9D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31943-4C2B-4B10-965B-64A6E0AAE82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7C48F-7CC4-4476-92EE-903FC3823D4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7C48F-7CC4-4476-92EE-903FC3823D47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7C48F-7CC4-4476-92EE-903FC3823D47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7C48F-7CC4-4476-92EE-903FC3823D47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7C48F-7CC4-4476-92EE-903FC3823D4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7C48F-7CC4-4476-92EE-903FC3823D47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7C48F-7CC4-4476-92EE-903FC3823D47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 userDrawn="1"/>
        </p:nvCxnSpPr>
        <p:spPr>
          <a:xfrm>
            <a:off x="660401" y="900332"/>
            <a:ext cx="10858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660401" y="900332"/>
            <a:ext cx="10858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占位符 5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1" y="1203325"/>
            <a:ext cx="10858500" cy="5024438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23" name="标题 10"/>
          <p:cNvSpPr>
            <a:spLocks noGrp="1"/>
          </p:cNvSpPr>
          <p:nvPr>
            <p:ph type="title"/>
          </p:nvPr>
        </p:nvSpPr>
        <p:spPr>
          <a:xfrm>
            <a:off x="660400" y="279970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 userDrawn="1"/>
        </p:nvCxnSpPr>
        <p:spPr>
          <a:xfrm>
            <a:off x="660401" y="900332"/>
            <a:ext cx="10858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660401" y="900332"/>
            <a:ext cx="10858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占位符 5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1" y="1203325"/>
            <a:ext cx="10858500" cy="5024438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23" name="标题 10"/>
          <p:cNvSpPr>
            <a:spLocks noGrp="1"/>
          </p:cNvSpPr>
          <p:nvPr>
            <p:ph type="title"/>
          </p:nvPr>
        </p:nvSpPr>
        <p:spPr>
          <a:xfrm>
            <a:off x="660400" y="279970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95B4A7-9DB2-4447-8021-95C708EC3C68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jf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59824" y="1507725"/>
            <a:ext cx="109624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课题九</a:t>
            </a:r>
            <a:endParaRPr lang="en-US" altLang="zh-CN" sz="4800" b="1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charset="0"/>
            </a:endParaRPr>
          </a:p>
          <a:p>
            <a:pPr algn="ctr"/>
            <a:r>
              <a:rPr lang="zh-CN" altLang="en-US" sz="4800" b="1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基于 </a:t>
            </a:r>
            <a:r>
              <a:rPr lang="en-US" altLang="zh-CN" sz="4800" b="1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ControlNet </a:t>
            </a:r>
            <a:r>
              <a:rPr lang="zh-CN" altLang="en-US" sz="4800" b="1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引导的动漫线稿上色</a:t>
            </a:r>
            <a:endParaRPr lang="en-US" altLang="zh-CN" sz="4800" b="1" dirty="0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971477" y="4678910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600"/>
              </a:spcBef>
              <a:spcAft>
                <a:spcPts val="12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汇报人：高晨超</a:t>
            </a:r>
          </a:p>
        </p:txBody>
      </p:sp>
      <p:pic>
        <p:nvPicPr>
          <p:cNvPr id="6" name="图片 5" descr="大工logo副本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960325" y="6110503"/>
            <a:ext cx="2661907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汇报时间：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2023.05.16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884910" y="3077412"/>
            <a:ext cx="6422065" cy="9607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上周问题：1&gt; </a:t>
            </a:r>
            <a:r>
              <a:rPr lang="en-US" altLang="zh-CN" sz="2000" b="1" dirty="0">
                <a:latin typeface="Arial" panose="020B060402020202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attention</a:t>
            </a: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机制 </a:t>
            </a:r>
          </a:p>
          <a:p>
            <a:pPr marL="0" indent="0" algn="ctr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>
                <a:latin typeface="Arial" panose="020B060402020202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&gt; </a:t>
            </a:r>
            <a:r>
              <a:rPr lang="en-US" altLang="zh-CN" sz="2000" b="1" dirty="0">
                <a:latin typeface="Arial" panose="020B060402020202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conditioning </a:t>
            </a: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是怎么加入到运算的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工logo副本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A3ADA99-FF07-FA06-F700-8F07C7E86F49}"/>
              </a:ext>
            </a:extLst>
          </p:cNvPr>
          <p:cNvSpPr/>
          <p:nvPr/>
        </p:nvSpPr>
        <p:spPr>
          <a:xfrm>
            <a:off x="1206863" y="304408"/>
            <a:ext cx="39244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Diffusion Model</a:t>
            </a:r>
            <a:endParaRPr lang="zh-CN" altLang="en-US" sz="3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E1BA9F5-EF5C-668F-B348-153793E43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39" y="1781883"/>
            <a:ext cx="10150720" cy="470956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E423107-A639-170A-EB9D-E8512E5B09CA}"/>
              </a:ext>
            </a:extLst>
          </p:cNvPr>
          <p:cNvSpPr txBox="1"/>
          <p:nvPr/>
        </p:nvSpPr>
        <p:spPr>
          <a:xfrm>
            <a:off x="1020639" y="1320218"/>
            <a:ext cx="3223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Denoise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内部做的事情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工logo副本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30B5478-DCCF-433A-7A71-053CF0419CAF}"/>
              </a:ext>
            </a:extLst>
          </p:cNvPr>
          <p:cNvSpPr/>
          <p:nvPr/>
        </p:nvSpPr>
        <p:spPr>
          <a:xfrm>
            <a:off x="1206863" y="304408"/>
            <a:ext cx="39244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Diffusion Model</a:t>
            </a:r>
            <a:endParaRPr lang="zh-CN" altLang="en-US" sz="3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C68E69C-611A-6410-E686-29A01255E3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2603" y="1897022"/>
            <a:ext cx="9586791" cy="483149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C8F8535-5647-817C-7467-C5745CD49B23}"/>
              </a:ext>
            </a:extLst>
          </p:cNvPr>
          <p:cNvSpPr txBox="1"/>
          <p:nvPr/>
        </p:nvSpPr>
        <p:spPr>
          <a:xfrm>
            <a:off x="985962" y="1232452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如何训练噪声预测器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大工logo副本">
            <a:extLst>
              <a:ext uri="{FF2B5EF4-FFF2-40B4-BE49-F238E27FC236}">
                <a16:creationId xmlns:a16="http://schemas.microsoft.com/office/drawing/2014/main" id="{0D4E6213-A2C3-5ADD-4179-05AAC565CCA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6217F8A-BFA7-8731-80CF-BEA43498351C}"/>
              </a:ext>
            </a:extLst>
          </p:cNvPr>
          <p:cNvSpPr/>
          <p:nvPr/>
        </p:nvSpPr>
        <p:spPr>
          <a:xfrm>
            <a:off x="1206863" y="304408"/>
            <a:ext cx="39244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Diffusion Model</a:t>
            </a:r>
            <a:endParaRPr lang="zh-CN" altLang="en-US" sz="3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07A0BFE-E89C-87B7-8E5E-34846CE92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314" y="1062647"/>
            <a:ext cx="9871372" cy="524167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7071A63-4988-8C2F-4C76-B46A75722C9D}"/>
              </a:ext>
            </a:extLst>
          </p:cNvPr>
          <p:cNvSpPr txBox="1"/>
          <p:nvPr/>
        </p:nvSpPr>
        <p:spPr>
          <a:xfrm>
            <a:off x="8627165" y="5955527"/>
            <a:ext cx="2724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Diffusion process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7063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大工logo副本">
            <a:extLst>
              <a:ext uri="{FF2B5EF4-FFF2-40B4-BE49-F238E27FC236}">
                <a16:creationId xmlns:a16="http://schemas.microsoft.com/office/drawing/2014/main" id="{8E02E438-F474-8EFA-C378-1B940671A8E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81781B3-36D3-B9F4-92F1-0406C555DEAC}"/>
              </a:ext>
            </a:extLst>
          </p:cNvPr>
          <p:cNvSpPr/>
          <p:nvPr/>
        </p:nvSpPr>
        <p:spPr>
          <a:xfrm>
            <a:off x="1206863" y="304408"/>
            <a:ext cx="39244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Diffusion Model</a:t>
            </a:r>
            <a:endParaRPr lang="zh-CN" altLang="en-US" sz="3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1D3601E-E587-3166-B9A9-DEEC35DD0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201" y="1310425"/>
            <a:ext cx="9909597" cy="488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088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大工logo副本">
            <a:extLst>
              <a:ext uri="{FF2B5EF4-FFF2-40B4-BE49-F238E27FC236}">
                <a16:creationId xmlns:a16="http://schemas.microsoft.com/office/drawing/2014/main" id="{8E02E438-F474-8EFA-C378-1B940671A8E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81781B3-36D3-B9F4-92F1-0406C555DEAC}"/>
              </a:ext>
            </a:extLst>
          </p:cNvPr>
          <p:cNvSpPr/>
          <p:nvPr/>
        </p:nvSpPr>
        <p:spPr>
          <a:xfrm>
            <a:off x="1206863" y="304408"/>
            <a:ext cx="39244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Diffusion Model</a:t>
            </a:r>
            <a:endParaRPr lang="zh-CN" altLang="en-US" sz="3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BE63749-9CEA-CF0A-021C-7AF0079A8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467" y="1260906"/>
            <a:ext cx="10425063" cy="470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2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大工logo副本">
            <a:extLst>
              <a:ext uri="{FF2B5EF4-FFF2-40B4-BE49-F238E27FC236}">
                <a16:creationId xmlns:a16="http://schemas.microsoft.com/office/drawing/2014/main" id="{8E02E438-F474-8EFA-C378-1B940671A8E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81781B3-36D3-B9F4-92F1-0406C555DEAC}"/>
              </a:ext>
            </a:extLst>
          </p:cNvPr>
          <p:cNvSpPr/>
          <p:nvPr/>
        </p:nvSpPr>
        <p:spPr>
          <a:xfrm>
            <a:off x="1206863" y="304408"/>
            <a:ext cx="39244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Diffusion Model</a:t>
            </a:r>
            <a:endParaRPr lang="zh-CN" altLang="en-US" sz="3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8AA280C-120B-25C9-EF80-B2541E227F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837" y="1121936"/>
            <a:ext cx="9824326" cy="530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706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大工logo副本">
            <a:extLst>
              <a:ext uri="{FF2B5EF4-FFF2-40B4-BE49-F238E27FC236}">
                <a16:creationId xmlns:a16="http://schemas.microsoft.com/office/drawing/2014/main" id="{8E02E438-F474-8EFA-C378-1B940671A8E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81781B3-36D3-B9F4-92F1-0406C555DEAC}"/>
              </a:ext>
            </a:extLst>
          </p:cNvPr>
          <p:cNvSpPr/>
          <p:nvPr/>
        </p:nvSpPr>
        <p:spPr>
          <a:xfrm>
            <a:off x="1206863" y="304408"/>
            <a:ext cx="39244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Diffusion Model</a:t>
            </a:r>
            <a:endParaRPr lang="zh-CN" altLang="en-US" sz="3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9C7341-3551-6365-F918-C87EEC72E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156" y="2486809"/>
            <a:ext cx="10211685" cy="293395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AE46E51-AD4B-09C1-31C6-72180E3C31DC}"/>
              </a:ext>
            </a:extLst>
          </p:cNvPr>
          <p:cNvSpPr txBox="1"/>
          <p:nvPr/>
        </p:nvSpPr>
        <p:spPr>
          <a:xfrm>
            <a:off x="1206863" y="1580360"/>
            <a:ext cx="2233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Auto-encoder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87190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666749" y="1081585"/>
            <a:ext cx="10858500" cy="502443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Yu Mincho" panose="02020400000000000000" pitchFamily="18" charset="-128"/>
              </a:rPr>
              <a:t>下周任务</a:t>
            </a:r>
            <a:endParaRPr lang="en-US" altLang="zh-CN" sz="1400" kern="100" dirty="0">
              <a:latin typeface="微软雅黑" panose="020B0503020204020204" pitchFamily="34" charset="-122"/>
              <a:ea typeface="微软雅黑" panose="020B0503020204020204" pitchFamily="34" charset="-122"/>
              <a:cs typeface="Yu Mincho" panose="02020400000000000000" pitchFamily="18" charset="-128"/>
            </a:endParaRPr>
          </a:p>
          <a:p>
            <a:pPr marL="800100" lvl="1" indent="-342900" algn="just">
              <a:lnSpc>
                <a:spcPct val="150000"/>
              </a:lnSpc>
              <a:buAutoNum type="arabicPeriod"/>
            </a:pPr>
            <a:r>
              <a:rPr lang="zh-CN" altLang="en-US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Yu Mincho" panose="02020400000000000000" pitchFamily="18" charset="-128"/>
              </a:rPr>
              <a:t>继续搜集和理解相关论文内容，总结和提出上色任务的见解</a:t>
            </a:r>
            <a:endParaRPr lang="en-US" altLang="zh-CN" sz="1800" kern="100" dirty="0">
              <a:latin typeface="微软雅黑" panose="020B0503020204020204" pitchFamily="34" charset="-122"/>
              <a:ea typeface="微软雅黑" panose="020B0503020204020204" pitchFamily="34" charset="-122"/>
              <a:cs typeface="Yu Mincho" panose="02020400000000000000" pitchFamily="18" charset="-128"/>
            </a:endParaRPr>
          </a:p>
          <a:p>
            <a:pPr marL="800100" lvl="1" indent="-342900" algn="just">
              <a:lnSpc>
                <a:spcPct val="150000"/>
              </a:lnSpc>
              <a:buAutoNum type="arabicPeriod"/>
            </a:pPr>
            <a:r>
              <a:rPr lang="zh-CN" altLang="en-US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Yu Mincho" panose="02020400000000000000" pitchFamily="18" charset="-128"/>
              </a:rPr>
              <a:t>尝试理解代码的逻辑和结构</a:t>
            </a:r>
            <a:endParaRPr lang="en-US" altLang="zh-CN" sz="1800" kern="100" dirty="0">
              <a:latin typeface="微软雅黑" panose="020B0503020204020204" pitchFamily="34" charset="-122"/>
              <a:ea typeface="微软雅黑" panose="020B0503020204020204" pitchFamily="34" charset="-122"/>
              <a:cs typeface="Yu Mincho" panose="02020400000000000000" pitchFamily="18" charset="-128"/>
            </a:endParaRPr>
          </a:p>
        </p:txBody>
      </p:sp>
      <p:pic>
        <p:nvPicPr>
          <p:cNvPr id="3" name="图片 2" descr="大工logo副本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35540" y="51713"/>
            <a:ext cx="789709" cy="78970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66749" y="256647"/>
            <a:ext cx="435403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下周计划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59824" y="2667159"/>
            <a:ext cx="10962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感谢聆听</a:t>
            </a:r>
            <a:endParaRPr lang="en-US" altLang="zh-CN" sz="4800" b="1" dirty="0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971476" y="4678910"/>
            <a:ext cx="23391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600"/>
              </a:spcBef>
              <a:spcAft>
                <a:spcPts val="12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汇报人：高晨超</a:t>
            </a:r>
          </a:p>
        </p:txBody>
      </p:sp>
      <p:pic>
        <p:nvPicPr>
          <p:cNvPr id="6" name="图片 5" descr="大工logo副本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960325" y="6110503"/>
            <a:ext cx="2661907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汇报时间：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2023.05.16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工logo副本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620395" y="372110"/>
            <a:ext cx="24822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汇报内容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01040" y="1246505"/>
            <a:ext cx="6096000" cy="22430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上周问题回答</a:t>
            </a:r>
            <a:endParaRPr 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ext-to-image Diffusion  </a:t>
            </a:r>
            <a:endParaRPr 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CLIP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Diffusion Model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32740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Attention</a:t>
            </a:r>
            <a:r>
              <a:rPr lang="zh-CN" altLang="en-US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机制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06863" y="1429887"/>
            <a:ext cx="13965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简化模型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加速计算</a:t>
            </a:r>
          </a:p>
        </p:txBody>
      </p:sp>
      <p:pic>
        <p:nvPicPr>
          <p:cNvPr id="5" name="图片 4" descr="图片包含 地图&#10;&#10;描述已自动生成">
            <a:extLst>
              <a:ext uri="{FF2B5EF4-FFF2-40B4-BE49-F238E27FC236}">
                <a16:creationId xmlns:a16="http://schemas.microsoft.com/office/drawing/2014/main" id="{C3B2E3A0-8062-2207-B581-C3BFE5D151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550" y="2244338"/>
            <a:ext cx="5238750" cy="37528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32740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Attention</a:t>
            </a:r>
            <a:r>
              <a:rPr lang="zh-CN" altLang="en-US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机制</a:t>
            </a:r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E0CD51DA-B4A5-0C14-BE4B-66FCBDE9D8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462" y="1339101"/>
            <a:ext cx="7077075" cy="302895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5EDAB15-8DB8-BFD1-68AA-C17D78F4BF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224" y="5518899"/>
            <a:ext cx="6305550" cy="419100"/>
          </a:xfrm>
          <a:prstGeom prst="rect">
            <a:avLst/>
          </a:prstGeom>
        </p:spPr>
      </p:pic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BC9A7C0D-C449-8EAB-9A8D-35AC62A47BCB}"/>
              </a:ext>
            </a:extLst>
          </p:cNvPr>
          <p:cNvCxnSpPr/>
          <p:nvPr/>
        </p:nvCxnSpPr>
        <p:spPr>
          <a:xfrm flipV="1">
            <a:off x="5923722" y="5080883"/>
            <a:ext cx="0" cy="373712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7C15947A-F91C-B8F1-35D9-5F16431AA490}"/>
              </a:ext>
            </a:extLst>
          </p:cNvPr>
          <p:cNvSpPr txBox="1"/>
          <p:nvPr/>
        </p:nvSpPr>
        <p:spPr>
          <a:xfrm>
            <a:off x="5107665" y="4711551"/>
            <a:ext cx="1632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Source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的长度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32740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Attention</a:t>
            </a:r>
            <a:r>
              <a:rPr lang="zh-CN" altLang="en-US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机制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29E5BFB-E5BD-6717-C3F9-DA20F37AE6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418" y="1372180"/>
            <a:ext cx="5410200" cy="478155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6469B72-A594-6D23-4C63-74F68C388B87}"/>
              </a:ext>
            </a:extLst>
          </p:cNvPr>
          <p:cNvSpPr txBox="1"/>
          <p:nvPr/>
        </p:nvSpPr>
        <p:spPr>
          <a:xfrm>
            <a:off x="674870" y="1884460"/>
            <a:ext cx="527171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Query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Key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计算两者的相似性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原始分值进行归一化处理</a:t>
            </a:r>
            <a:endParaRPr lang="en-US" altLang="zh-CN" sz="24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根据权重系数对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Value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进行加权求和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32079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Conditioning</a:t>
            </a:r>
            <a:endParaRPr lang="zh-CN" altLang="en-US" sz="3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9E8F1D5-134C-56EE-C8F2-DA61717398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2130" y="4038206"/>
            <a:ext cx="5067739" cy="11507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6241786-9A5C-F497-0C12-B6548AB23694}"/>
                  </a:ext>
                </a:extLst>
              </p:cNvPr>
              <p:cNvSpPr txBox="1"/>
              <p:nvPr/>
            </p:nvSpPr>
            <p:spPr>
              <a:xfrm>
                <a:off x="1598155" y="1649896"/>
                <a:ext cx="242534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y</m:t>
                    </m:r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：</m:t>
                    </m:r>
                  </m:oMath>
                </a14:m>
                <a:r>
                  <a:rPr lang="zh-CN" altLang="zh-CN" dirty="0"/>
                  <a:t>不同模态预处理条件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6241786-9A5C-F497-0C12-B6548AB236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8155" y="1649896"/>
                <a:ext cx="2425344" cy="276999"/>
              </a:xfrm>
              <a:prstGeom prst="rect">
                <a:avLst/>
              </a:prstGeom>
              <a:blipFill>
                <a:blip r:embed="rId5"/>
                <a:stretch>
                  <a:fillRect l="-3518" t="-28889" r="-5779" b="-51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439B83C4-39A1-D2B7-04B7-1A134D01EE57}"/>
                  </a:ext>
                </a:extLst>
              </p:cNvPr>
              <p:cNvSpPr txBox="1"/>
              <p:nvPr/>
            </p:nvSpPr>
            <p:spPr>
              <a:xfrm>
                <a:off x="1598155" y="2278224"/>
                <a:ext cx="203831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  <m:r>
                      <a:rPr lang="zh-CN" altLang="en-US" i="1">
                        <a:latin typeface="Cambria Math" panose="02040503050406030204" pitchFamily="18" charset="0"/>
                      </a:rPr>
                      <m:t>：</m:t>
                    </m:r>
                    <m:r>
                      <m:rPr>
                        <m:sty m:val="p"/>
                      </m:rPr>
                      <a:rPr lang="en-US" altLang="zh-CN" i="1" smtClean="0">
                        <a:latin typeface="Cambria Math" panose="02040503050406030204" pitchFamily="18" charset="0"/>
                      </a:rPr>
                      <m:t>y</m:t>
                    </m:r>
                  </m:oMath>
                </a14:m>
                <a:r>
                  <a:rPr lang="zh-CN" altLang="en-US" dirty="0"/>
                  <a:t>的中间表示</a:t>
                </a:r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439B83C4-39A1-D2B7-04B7-1A134D01EE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8155" y="2278224"/>
                <a:ext cx="2038315" cy="276999"/>
              </a:xfrm>
              <a:prstGeom prst="rect">
                <a:avLst/>
              </a:prstGeom>
              <a:blipFill>
                <a:blip r:embed="rId6"/>
                <a:stretch>
                  <a:fillRect l="-2985" t="-28889" r="-6866" b="-51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60E76EE5-90EC-BD02-DA86-CA1A94139D72}"/>
                  </a:ext>
                </a:extLst>
              </p:cNvPr>
              <p:cNvSpPr txBox="1"/>
              <p:nvPr/>
            </p:nvSpPr>
            <p:spPr>
              <a:xfrm>
                <a:off x="1598155" y="2906552"/>
                <a:ext cx="29683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d>
                      <m:d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zh-CN" altLang="en-US" i="1">
                        <a:latin typeface="Cambria Math" panose="02040503050406030204" pitchFamily="18" charset="0"/>
                      </a:rPr>
                      <m:t>：</m:t>
                    </m:r>
                  </m:oMath>
                </a14:m>
                <a:r>
                  <a:rPr lang="en-US" altLang="zh-CN" dirty="0" err="1"/>
                  <a:t>UNet</a:t>
                </a:r>
                <a:r>
                  <a:rPr lang="zh-CN" altLang="en-US" dirty="0"/>
                  <a:t>的一个中间表示</a:t>
                </a: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60E76EE5-90EC-BD02-DA86-CA1A94139D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8155" y="2906552"/>
                <a:ext cx="2968313" cy="276999"/>
              </a:xfrm>
              <a:prstGeom prst="rect">
                <a:avLst/>
              </a:prstGeom>
              <a:blipFill>
                <a:blip r:embed="rId7"/>
                <a:stretch>
                  <a:fillRect l="-2875" t="-28889" r="-4517" b="-51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34261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Text-to-image</a:t>
            </a:r>
            <a:endParaRPr lang="zh-CN" altLang="en-US" sz="3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F69A5E0-4E86-05E5-284D-CE06BB35DC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8678" y="1562143"/>
            <a:ext cx="9119267" cy="4177177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224CEC61-B811-5D87-EA97-DC7CF91A3D55}"/>
              </a:ext>
            </a:extLst>
          </p:cNvPr>
          <p:cNvGrpSpPr/>
          <p:nvPr/>
        </p:nvGrpSpPr>
        <p:grpSpPr>
          <a:xfrm>
            <a:off x="894899" y="1245900"/>
            <a:ext cx="10402201" cy="4633362"/>
            <a:chOff x="894899" y="1223637"/>
            <a:chExt cx="10402201" cy="4633362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8DE2D3E-05F2-1C37-49DE-7A876786B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4899" y="1223637"/>
              <a:ext cx="10402201" cy="4633362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701CEDEA-BCE0-7C51-7404-33F4649467FF}"/>
                </a:ext>
              </a:extLst>
            </p:cNvPr>
            <p:cNvSpPr/>
            <p:nvPr/>
          </p:nvSpPr>
          <p:spPr>
            <a:xfrm>
              <a:off x="3501601" y="4482945"/>
              <a:ext cx="2496710" cy="137405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54FD6EA9-4A9E-F8CD-61FF-392A051D91E9}"/>
              </a:ext>
            </a:extLst>
          </p:cNvPr>
          <p:cNvSpPr txBox="1"/>
          <p:nvPr/>
        </p:nvSpPr>
        <p:spPr>
          <a:xfrm>
            <a:off x="3179719" y="4992180"/>
            <a:ext cx="28185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Latent representation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工logo副本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4073ED2-D14E-7166-0BCF-31E0D9224990}"/>
              </a:ext>
            </a:extLst>
          </p:cNvPr>
          <p:cNvSpPr/>
          <p:nvPr/>
        </p:nvSpPr>
        <p:spPr>
          <a:xfrm>
            <a:off x="1206863" y="304408"/>
            <a:ext cx="11945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CLIP</a:t>
            </a:r>
            <a:endParaRPr lang="zh-CN" altLang="en-US" sz="3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6664C5D-090D-FFC9-7EBB-3A7E4DD444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708" y="1671603"/>
            <a:ext cx="9952582" cy="3657917"/>
          </a:xfrm>
          <a:prstGeom prst="rect">
            <a:avLst/>
          </a:prstGeom>
        </p:spPr>
      </p:pic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131FA4E1-D5DC-D637-7E0B-CAC5B584A9E5}"/>
              </a:ext>
            </a:extLst>
          </p:cNvPr>
          <p:cNvCxnSpPr/>
          <p:nvPr/>
        </p:nvCxnSpPr>
        <p:spPr>
          <a:xfrm flipV="1">
            <a:off x="7728668" y="1733384"/>
            <a:ext cx="2250219" cy="77127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783BE745-1A36-B944-0190-D9745AF54940}"/>
              </a:ext>
            </a:extLst>
          </p:cNvPr>
          <p:cNvSpPr txBox="1"/>
          <p:nvPr/>
        </p:nvSpPr>
        <p:spPr>
          <a:xfrm>
            <a:off x="9740348" y="1364052"/>
            <a:ext cx="2062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Prompt template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工logo副本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002663E-6585-5666-4B6B-8F5BCC3F7DD1}"/>
              </a:ext>
            </a:extLst>
          </p:cNvPr>
          <p:cNvSpPr/>
          <p:nvPr/>
        </p:nvSpPr>
        <p:spPr>
          <a:xfrm>
            <a:off x="1206863" y="304408"/>
            <a:ext cx="39244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Diffusion Model</a:t>
            </a:r>
            <a:endParaRPr lang="zh-CN" altLang="en-US" sz="3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F778558-6CA0-2C51-5CE2-80C32850B9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5903" y="1024726"/>
            <a:ext cx="9180193" cy="501018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CEB192E-5231-589C-7D4C-F7DB6E5D4B84}"/>
              </a:ext>
            </a:extLst>
          </p:cNvPr>
          <p:cNvSpPr txBox="1"/>
          <p:nvPr/>
        </p:nvSpPr>
        <p:spPr>
          <a:xfrm>
            <a:off x="8608068" y="6034913"/>
            <a:ext cx="33166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Reverse process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26b97c53-6b9e-4860-9e3f-e4994af837b4"/>
  <p:tag name="COMMONDATA" val="eyJoZGlkIjoiMTBjYzMyZDdjNzM3ZjQ2ODNkZGQ1ZmMxNzIyZGM4M2I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197</Words>
  <Application>Microsoft Office PowerPoint</Application>
  <PresentationFormat>宽屏</PresentationFormat>
  <Paragraphs>66</Paragraphs>
  <Slides>18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微软雅黑</vt:lpstr>
      <vt:lpstr>等线</vt:lpstr>
      <vt:lpstr>等线 Light</vt:lpstr>
      <vt:lpstr>Arial</vt:lpstr>
      <vt:lpstr>Cambria Math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ancoverwatch@163.com</dc:creator>
  <cp:lastModifiedBy>陈实</cp:lastModifiedBy>
  <cp:revision>18</cp:revision>
  <dcterms:created xsi:type="dcterms:W3CDTF">2023-04-23T04:34:00Z</dcterms:created>
  <dcterms:modified xsi:type="dcterms:W3CDTF">2023-06-01T14:37:57Z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C0D7D5253075463685B84DEC6BD6A34F_13</vt:lpwstr>
  </property>
  <property fmtid="{D5CDD505-2E9C-101B-9397-08002B2CF9AE}" pid="3" name="KSOProductBuildVer">
    <vt:lpwstr>2052-11.1.0.14036</vt:lpwstr>
  </property>
</Properties>
</file>

<file path=docProps/thumbnail.jpeg>
</file>